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6" r:id="rId3"/>
    <p:sldId id="258" r:id="rId4"/>
    <p:sldId id="260" r:id="rId5"/>
    <p:sldId id="261" r:id="rId6"/>
    <p:sldId id="263" r:id="rId7"/>
    <p:sldId id="266" r:id="rId8"/>
    <p:sldId id="267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76667" autoAdjust="0"/>
  </p:normalViewPr>
  <p:slideViewPr>
    <p:cSldViewPr>
      <p:cViewPr varScale="1">
        <p:scale>
          <a:sx n="50" d="100"/>
          <a:sy n="50" d="100"/>
        </p:scale>
        <p:origin x="-1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A455E-9396-4418-ADC7-A60FDF8CFDB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FBBCE-A551-4BCB-925F-48E7490DF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9501AB3-A5C9-4815-ADF2-F52AC279D2E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14359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Tech%20Elem\Intel%20Essentials\Contest\slide%202bb.wav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Tech%20Elem\Intel%20Essentials\Contest\slide%203b.wav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Tech%20Elem\Intel%20Essentials\Contest\slide%204b.wa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Tech%20Elem\Intel%20Essentials\Contest\slide%205b.wav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Tech%20Elem\Intel%20Essentials\Contest\slide%206bb.wav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4.wmf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Tech%20Elem\Intel%20Essentials\Contest\slide%207b.wav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Tech%20Elem\Intel%20Essentials\Contest\slide%209b.wav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Tech%20Elem\Intel%20Essentials\Contest\slide%2010.wa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4.wmf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The Big Ah-hah</a:t>
            </a:r>
            <a:br>
              <a:rPr lang="en-US" sz="8800" dirty="0" smtClean="0"/>
            </a:b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905000"/>
            <a:ext cx="6400800" cy="2362200"/>
          </a:xfrm>
        </p:spPr>
        <p:txBody>
          <a:bodyPr>
            <a:normAutofit/>
          </a:bodyPr>
          <a:lstStyle/>
          <a:p>
            <a:r>
              <a:rPr lang="en-US" sz="5200" b="1" dirty="0" smtClean="0">
                <a:solidFill>
                  <a:srgbClr val="C00000"/>
                </a:solidFill>
              </a:rPr>
              <a:t>What does it mean to integrate technology?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0" y="762000"/>
            <a:ext cx="744447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</a:rPr>
              <a:t>Teach Essentials Training Days</a:t>
            </a:r>
          </a:p>
          <a:p>
            <a:r>
              <a:rPr lang="en-US" sz="4400" dirty="0" smtClean="0">
                <a:solidFill>
                  <a:schemeClr val="tx2"/>
                </a:solidFill>
              </a:rPr>
              <a:t>Aka: “Technology Boot Camp”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761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1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382000" cy="1470025"/>
          </a:xfrm>
        </p:spPr>
        <p:txBody>
          <a:bodyPr>
            <a:noAutofit/>
          </a:bodyPr>
          <a:lstStyle/>
          <a:p>
            <a:pPr algn="r"/>
            <a:r>
              <a:rPr lang="en-US" sz="6000" dirty="0" smtClean="0"/>
              <a:t>The Morning of Day 1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3581400"/>
            <a:ext cx="5257800" cy="19812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Master Teacher here.</a:t>
            </a:r>
          </a:p>
          <a:p>
            <a:endParaRPr lang="en-US" sz="3600" dirty="0" smtClean="0">
              <a:solidFill>
                <a:schemeClr val="tx2"/>
              </a:solidFill>
            </a:endParaRPr>
          </a:p>
          <a:p>
            <a:r>
              <a:rPr lang="en-US" sz="3600" dirty="0" smtClean="0">
                <a:solidFill>
                  <a:schemeClr val="tx2"/>
                </a:solidFill>
              </a:rPr>
              <a:t>Technology Integration—here we come!!</a:t>
            </a:r>
          </a:p>
          <a:p>
            <a:endParaRPr lang="en-US" sz="3600" dirty="0" smtClean="0">
              <a:solidFill>
                <a:schemeClr val="tx2"/>
              </a:solidFill>
            </a:endParaRPr>
          </a:p>
        </p:txBody>
      </p:sp>
      <p:pic>
        <p:nvPicPr>
          <p:cNvPr id="1026" name="Picture 2" descr="gc4008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524000"/>
            <a:ext cx="2677909" cy="4685068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0" y="0"/>
            <a:ext cx="9372600" cy="6858000"/>
            <a:chOff x="228600" y="0"/>
            <a:chExt cx="9144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22860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66800" y="501350"/>
              <a:ext cx="8077200" cy="6356650"/>
              <a:chOff x="533400" y="761999"/>
              <a:chExt cx="8077200" cy="6356650"/>
            </a:xfrm>
          </p:grpSpPr>
          <p:pic>
            <p:nvPicPr>
              <p:cNvPr id="4" name="Picture 2" descr="C:\Documents and Settings\BVarsho\Local Settings\Temporary Internet Files\Content.IE5\8P2FS1EN\MCBD10720_0000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3400" y="1207241"/>
                <a:ext cx="4800600" cy="5911408"/>
              </a:xfrm>
              <a:prstGeom prst="rect">
                <a:avLst/>
              </a:prstGeom>
              <a:noFill/>
            </p:spPr>
          </p:pic>
          <p:sp>
            <p:nvSpPr>
              <p:cNvPr id="1030" name="PubRRectCallout"/>
              <p:cNvSpPr>
                <a:spLocks noEditPoints="1" noChangeArrowheads="1"/>
              </p:cNvSpPr>
              <p:nvPr/>
            </p:nvSpPr>
            <p:spPr bwMode="auto">
              <a:xfrm flipH="1">
                <a:off x="4267200" y="761999"/>
                <a:ext cx="4343400" cy="4375450"/>
              </a:xfrm>
              <a:custGeom>
                <a:avLst/>
                <a:gdLst>
                  <a:gd name="G0" fmla="+- 0 0 0"/>
                  <a:gd name="G1" fmla="+- 8607 0 0"/>
                  <a:gd name="T0" fmla="*/ 10800 w 21600"/>
                  <a:gd name="T1" fmla="*/ 0 h 21600"/>
                  <a:gd name="T2" fmla="*/ 0 w 21600"/>
                  <a:gd name="T3" fmla="*/ 8638 h 21600"/>
                  <a:gd name="T4" fmla="*/ 8607 w 21600"/>
                  <a:gd name="T5" fmla="*/ 21600 h 21600"/>
                  <a:gd name="T6" fmla="*/ 10800 w 21600"/>
                  <a:gd name="T7" fmla="*/ 17277 h 21600"/>
                  <a:gd name="T8" fmla="*/ 21600 w 21600"/>
                  <a:gd name="T9" fmla="*/ 8638 h 21600"/>
                  <a:gd name="T10" fmla="*/ 17694720 60000 65536"/>
                  <a:gd name="T11" fmla="*/ 11796480 60000 65536"/>
                  <a:gd name="T12" fmla="*/ 5898240 60000 65536"/>
                  <a:gd name="T13" fmla="*/ 5898240 60000 65536"/>
                  <a:gd name="T14" fmla="*/ 0 60000 65536"/>
                  <a:gd name="T15" fmla="*/ 145 w 21600"/>
                  <a:gd name="T16" fmla="*/ 145 h 21600"/>
                  <a:gd name="T17" fmla="*/ 21409 w 21600"/>
                  <a:gd name="T18" fmla="*/ 17106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532" y="0"/>
                    </a:moveTo>
                    <a:cubicBezTo>
                      <a:pt x="238" y="0"/>
                      <a:pt x="0" y="238"/>
                      <a:pt x="0" y="532"/>
                    </a:cubicBezTo>
                    <a:lnTo>
                      <a:pt x="0" y="16745"/>
                    </a:lnTo>
                    <a:cubicBezTo>
                      <a:pt x="0" y="17039"/>
                      <a:pt x="238" y="17277"/>
                      <a:pt x="532" y="17277"/>
                    </a:cubicBezTo>
                    <a:lnTo>
                      <a:pt x="2623" y="17277"/>
                    </a:lnTo>
                    <a:lnTo>
                      <a:pt x="8607" y="21600"/>
                    </a:lnTo>
                    <a:lnTo>
                      <a:pt x="6515" y="17277"/>
                    </a:lnTo>
                    <a:lnTo>
                      <a:pt x="21016" y="17277"/>
                    </a:lnTo>
                    <a:cubicBezTo>
                      <a:pt x="21339" y="17277"/>
                      <a:pt x="21600" y="17039"/>
                      <a:pt x="21600" y="16745"/>
                    </a:cubicBezTo>
                    <a:lnTo>
                      <a:pt x="21600" y="532"/>
                    </a:lnTo>
                    <a:cubicBezTo>
                      <a:pt x="21600" y="238"/>
                      <a:pt x="21339" y="0"/>
                      <a:pt x="21016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2400" b="1" dirty="0" smtClean="0"/>
                  <a:t>You call that a curriculum framing question? I’ve seen a first grader write a better CFQ!</a:t>
                </a:r>
              </a:p>
              <a:p>
                <a:endParaRPr lang="en-US" sz="2400" b="1" dirty="0" smtClean="0"/>
              </a:p>
              <a:p>
                <a:r>
                  <a:rPr lang="en-US" sz="2400" b="1" dirty="0" smtClean="0"/>
                  <a:t>Hey you over there—quit </a:t>
                </a:r>
                <a:r>
                  <a:rPr lang="en-US" sz="2400" b="1" dirty="0" err="1" smtClean="0"/>
                  <a:t>checkin</a:t>
                </a:r>
                <a:r>
                  <a:rPr lang="en-US" sz="2400" b="1" dirty="0" smtClean="0"/>
                  <a:t>’ </a:t>
                </a:r>
                <a:r>
                  <a:rPr lang="en-US" sz="2400" b="1" dirty="0" err="1" smtClean="0"/>
                  <a:t>yer</a:t>
                </a:r>
                <a:r>
                  <a:rPr lang="en-US" sz="2400" b="1" dirty="0" smtClean="0"/>
                  <a:t>  email! </a:t>
                </a:r>
              </a:p>
              <a:p>
                <a:endParaRPr lang="en-US" sz="2400" b="1" dirty="0" smtClean="0"/>
              </a:p>
              <a:p>
                <a:r>
                  <a:rPr lang="en-US" sz="2400" b="1" dirty="0" smtClean="0"/>
                  <a:t>All of you--drop and give me twenty!</a:t>
                </a:r>
                <a:endParaRPr lang="en-US" sz="2400" b="1" dirty="0"/>
              </a:p>
            </p:txBody>
          </p:sp>
        </p:grpSp>
      </p:grpSp>
      <p:pic>
        <p:nvPicPr>
          <p:cNvPr id="12" name="slide 2b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671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6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6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9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9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5486400" cy="1470025"/>
          </a:xfrm>
        </p:spPr>
        <p:txBody>
          <a:bodyPr>
            <a:noAutofit/>
          </a:bodyPr>
          <a:lstStyle/>
          <a:p>
            <a:pPr algn="r"/>
            <a:r>
              <a:rPr lang="en-US" sz="6000" dirty="0" smtClean="0"/>
              <a:t>End of Day </a:t>
            </a:r>
            <a:r>
              <a:rPr lang="en-US" sz="6000" dirty="0"/>
              <a:t>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52800"/>
            <a:ext cx="3276600" cy="17526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I think </a:t>
            </a:r>
            <a:r>
              <a:rPr lang="en-US" sz="4400" dirty="0" smtClean="0">
                <a:solidFill>
                  <a:schemeClr val="tx2"/>
                </a:solidFill>
              </a:rPr>
              <a:t>they’re really getting this stuff!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1026" name="Picture 2" descr="gc4008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914400"/>
            <a:ext cx="3200400" cy="559917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20851738">
            <a:off x="4577717" y="289909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Check out that smile!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 rot="20851738">
            <a:off x="4543214" y="5683530"/>
            <a:ext cx="1896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 still have a spring in my step!</a:t>
            </a:r>
            <a:endParaRPr lang="en-US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0"/>
            <a:ext cx="9329530" cy="6858000"/>
            <a:chOff x="0" y="0"/>
            <a:chExt cx="932953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32953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2" descr="C:\Documents and Settings\BVarsho\Local Settings\Temporary Internet Files\Content.IE5\8P2FS1EN\MCBD10720_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9155" y="946592"/>
              <a:ext cx="4920615" cy="5911408"/>
            </a:xfrm>
            <a:prstGeom prst="rect">
              <a:avLst/>
            </a:prstGeom>
            <a:noFill/>
          </p:spPr>
        </p:pic>
        <p:sp>
          <p:nvSpPr>
            <p:cNvPr id="16" name="PubRRectCallout"/>
            <p:cNvSpPr>
              <a:spLocks noEditPoints="1" noChangeArrowheads="1"/>
            </p:cNvSpPr>
            <p:nvPr/>
          </p:nvSpPr>
          <p:spPr bwMode="auto">
            <a:xfrm flipH="1">
              <a:off x="4919205" y="501350"/>
              <a:ext cx="3691394" cy="3537250"/>
            </a:xfrm>
            <a:custGeom>
              <a:avLst/>
              <a:gdLst>
                <a:gd name="G0" fmla="+- 0 0 0"/>
                <a:gd name="G1" fmla="+- 8607 0 0"/>
                <a:gd name="T0" fmla="*/ 10800 w 21600"/>
                <a:gd name="T1" fmla="*/ 0 h 21600"/>
                <a:gd name="T2" fmla="*/ 0 w 21600"/>
                <a:gd name="T3" fmla="*/ 8638 h 21600"/>
                <a:gd name="T4" fmla="*/ 8607 w 21600"/>
                <a:gd name="T5" fmla="*/ 21600 h 21600"/>
                <a:gd name="T6" fmla="*/ 10800 w 21600"/>
                <a:gd name="T7" fmla="*/ 17277 h 21600"/>
                <a:gd name="T8" fmla="*/ 21600 w 21600"/>
                <a:gd name="T9" fmla="*/ 8638 h 21600"/>
                <a:gd name="T10" fmla="*/ 17694720 60000 65536"/>
                <a:gd name="T11" fmla="*/ 11796480 60000 65536"/>
                <a:gd name="T12" fmla="*/ 5898240 60000 65536"/>
                <a:gd name="T13" fmla="*/ 5898240 60000 65536"/>
                <a:gd name="T14" fmla="*/ 0 60000 65536"/>
                <a:gd name="T15" fmla="*/ 145 w 21600"/>
                <a:gd name="T16" fmla="*/ 145 h 21600"/>
                <a:gd name="T17" fmla="*/ 21409 w 21600"/>
                <a:gd name="T18" fmla="*/ 17106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532" y="0"/>
                  </a:moveTo>
                  <a:cubicBezTo>
                    <a:pt x="238" y="0"/>
                    <a:pt x="0" y="238"/>
                    <a:pt x="0" y="532"/>
                  </a:cubicBezTo>
                  <a:lnTo>
                    <a:pt x="0" y="16745"/>
                  </a:lnTo>
                  <a:cubicBezTo>
                    <a:pt x="0" y="17039"/>
                    <a:pt x="238" y="17277"/>
                    <a:pt x="532" y="17277"/>
                  </a:cubicBezTo>
                  <a:lnTo>
                    <a:pt x="2623" y="17277"/>
                  </a:lnTo>
                  <a:lnTo>
                    <a:pt x="8607" y="21600"/>
                  </a:lnTo>
                  <a:lnTo>
                    <a:pt x="6515" y="17277"/>
                  </a:lnTo>
                  <a:lnTo>
                    <a:pt x="21016" y="17277"/>
                  </a:lnTo>
                  <a:cubicBezTo>
                    <a:pt x="21339" y="17277"/>
                    <a:pt x="21600" y="17039"/>
                    <a:pt x="21600" y="16745"/>
                  </a:cubicBezTo>
                  <a:lnTo>
                    <a:pt x="21600" y="532"/>
                  </a:lnTo>
                  <a:cubicBezTo>
                    <a:pt x="21600" y="238"/>
                    <a:pt x="21339" y="0"/>
                    <a:pt x="21016" y="0"/>
                  </a:cubicBez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2400" b="1" dirty="0" smtClean="0"/>
                <a:t>No one is going to slack off on my watch. </a:t>
              </a:r>
            </a:p>
            <a:p>
              <a:endParaRPr lang="en-US" sz="2400" b="1" dirty="0" smtClean="0"/>
            </a:p>
            <a:p>
              <a:r>
                <a:rPr lang="en-US" sz="2400" b="1" dirty="0" smtClean="0"/>
                <a:t>They better have those ISTE standards memorized by tomorrow!</a:t>
              </a:r>
              <a:endParaRPr lang="en-US" sz="2400" b="1" dirty="0"/>
            </a:p>
          </p:txBody>
        </p:sp>
      </p:grpSp>
      <p:pic>
        <p:nvPicPr>
          <p:cNvPr id="14" name="slide 3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679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6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3" grpId="0" build="p"/>
      <p:bldP spid="11" grpId="0"/>
      <p:bldP spid="1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5181600" cy="1470025"/>
          </a:xfrm>
        </p:spPr>
        <p:txBody>
          <a:bodyPr>
            <a:noAutofit/>
          </a:bodyPr>
          <a:lstStyle/>
          <a:p>
            <a:pPr algn="r"/>
            <a:r>
              <a:rPr lang="en-US" sz="6000" dirty="0" smtClean="0"/>
              <a:t>Day 2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447800"/>
            <a:ext cx="3886200" cy="3200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I’m pretty sure </a:t>
            </a:r>
            <a:r>
              <a:rPr lang="en-US" sz="3600" dirty="0" smtClean="0">
                <a:solidFill>
                  <a:schemeClr val="tx2"/>
                </a:solidFill>
              </a:rPr>
              <a:t>they’re getting this stuff. 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1026" name="Picture 2" descr="gc4008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990600"/>
            <a:ext cx="3048000" cy="53325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961020">
            <a:off x="3360676" y="1816997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Still smiling!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20961020">
            <a:off x="4275077" y="5245997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Still high </a:t>
            </a:r>
            <a:r>
              <a:rPr lang="en-US" sz="2400" dirty="0" err="1" smtClean="0"/>
              <a:t>steppin</a:t>
            </a:r>
            <a:r>
              <a:rPr lang="en-US" sz="2400" dirty="0" smtClean="0"/>
              <a:t>’!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2590800"/>
            <a:ext cx="487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It’s just a phase…….right?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11" name="slide 4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240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3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3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2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3" grpId="0" build="p"/>
      <p:bldP spid="3" grpId="1" build="p"/>
      <p:bldP spid="5" grpId="0"/>
      <p:bldP spid="8" grpId="0"/>
      <p:bldP spid="8" grpId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en-US" sz="6000" dirty="0" smtClean="0"/>
              <a:t>End of Day 2</a:t>
            </a:r>
            <a:endParaRPr lang="en-US" sz="6000" dirty="0"/>
          </a:p>
        </p:txBody>
      </p:sp>
      <p:pic>
        <p:nvPicPr>
          <p:cNvPr id="9" name="Picture 2" descr="gc4008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258822"/>
            <a:ext cx="3200400" cy="5599178"/>
          </a:xfrm>
          <a:prstGeom prst="rect">
            <a:avLst/>
          </a:prstGeom>
          <a:noFill/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533400" y="2209800"/>
            <a:ext cx="62484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noProof="0" dirty="0" smtClean="0">
                <a:solidFill>
                  <a:schemeClr val="tx2"/>
                </a:solidFill>
              </a:rPr>
              <a:t>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hey’re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getting it…..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4400" dirty="0" smtClean="0">
              <a:solidFill>
                <a:schemeClr val="tx2"/>
              </a:solidFill>
            </a:endParaRPr>
          </a:p>
        </p:txBody>
      </p:sp>
      <p:grpSp>
        <p:nvGrpSpPr>
          <p:cNvPr id="8" name="Group 12"/>
          <p:cNvGrpSpPr/>
          <p:nvPr/>
        </p:nvGrpSpPr>
        <p:grpSpPr>
          <a:xfrm>
            <a:off x="609600" y="2057400"/>
            <a:ext cx="5638797" cy="3515662"/>
            <a:chOff x="-111321" y="-1943920"/>
            <a:chExt cx="5066107" cy="3515662"/>
          </a:xfrm>
        </p:grpSpPr>
        <p:pic>
          <p:nvPicPr>
            <p:cNvPr id="11" name="Picture 2" descr="C:\Documents and Settings\BVarsho\Local Settings\Temporary Internet Files\Content.IE5\8P2FS1EN\MCBD10720_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11321" y="-1835528"/>
              <a:ext cx="2767013" cy="3407270"/>
            </a:xfrm>
            <a:prstGeom prst="rect">
              <a:avLst/>
            </a:prstGeom>
            <a:noFill/>
          </p:spPr>
        </p:pic>
        <p:sp>
          <p:nvSpPr>
            <p:cNvPr id="12" name="PubRRectCallout"/>
            <p:cNvSpPr>
              <a:spLocks noEditPoints="1" noChangeArrowheads="1"/>
            </p:cNvSpPr>
            <p:nvPr/>
          </p:nvSpPr>
          <p:spPr bwMode="auto">
            <a:xfrm flipH="1">
              <a:off x="2176462" y="-1943920"/>
              <a:ext cx="2778324" cy="2286000"/>
            </a:xfrm>
            <a:custGeom>
              <a:avLst/>
              <a:gdLst>
                <a:gd name="G0" fmla="+- 0 0 0"/>
                <a:gd name="G1" fmla="+- 8607 0 0"/>
                <a:gd name="T0" fmla="*/ 10800 w 21600"/>
                <a:gd name="T1" fmla="*/ 0 h 21600"/>
                <a:gd name="T2" fmla="*/ 0 w 21600"/>
                <a:gd name="T3" fmla="*/ 8638 h 21600"/>
                <a:gd name="T4" fmla="*/ 8607 w 21600"/>
                <a:gd name="T5" fmla="*/ 21600 h 21600"/>
                <a:gd name="T6" fmla="*/ 10800 w 21600"/>
                <a:gd name="T7" fmla="*/ 17277 h 21600"/>
                <a:gd name="T8" fmla="*/ 21600 w 21600"/>
                <a:gd name="T9" fmla="*/ 8638 h 21600"/>
                <a:gd name="T10" fmla="*/ 17694720 60000 65536"/>
                <a:gd name="T11" fmla="*/ 11796480 60000 65536"/>
                <a:gd name="T12" fmla="*/ 5898240 60000 65536"/>
                <a:gd name="T13" fmla="*/ 5898240 60000 65536"/>
                <a:gd name="T14" fmla="*/ 0 60000 65536"/>
                <a:gd name="T15" fmla="*/ 145 w 21600"/>
                <a:gd name="T16" fmla="*/ 145 h 21600"/>
                <a:gd name="T17" fmla="*/ 21409 w 21600"/>
                <a:gd name="T18" fmla="*/ 17106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532" y="0"/>
                  </a:moveTo>
                  <a:cubicBezTo>
                    <a:pt x="238" y="0"/>
                    <a:pt x="0" y="238"/>
                    <a:pt x="0" y="532"/>
                  </a:cubicBezTo>
                  <a:lnTo>
                    <a:pt x="0" y="16745"/>
                  </a:lnTo>
                  <a:cubicBezTo>
                    <a:pt x="0" y="17039"/>
                    <a:pt x="238" y="17277"/>
                    <a:pt x="532" y="17277"/>
                  </a:cubicBezTo>
                  <a:lnTo>
                    <a:pt x="2623" y="17277"/>
                  </a:lnTo>
                  <a:lnTo>
                    <a:pt x="8607" y="21600"/>
                  </a:lnTo>
                  <a:lnTo>
                    <a:pt x="6515" y="17277"/>
                  </a:lnTo>
                  <a:lnTo>
                    <a:pt x="21016" y="17277"/>
                  </a:lnTo>
                  <a:cubicBezTo>
                    <a:pt x="21339" y="17277"/>
                    <a:pt x="21600" y="17039"/>
                    <a:pt x="21600" y="16745"/>
                  </a:cubicBezTo>
                  <a:lnTo>
                    <a:pt x="21600" y="532"/>
                  </a:lnTo>
                  <a:cubicBezTo>
                    <a:pt x="21600" y="238"/>
                    <a:pt x="21339" y="0"/>
                    <a:pt x="21016" y="0"/>
                  </a:cubicBez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2400" b="1" dirty="0" smtClean="0"/>
                <a:t>I am going to have to kick some major assessments tomorrow.</a:t>
              </a:r>
              <a:endParaRPr lang="en-US" sz="2400" b="1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90600" y="2667000"/>
            <a:ext cx="409766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6600" dirty="0" smtClean="0">
                <a:solidFill>
                  <a:srgbClr val="C00000"/>
                </a:solidFill>
              </a:rPr>
              <a:t>Now what?</a:t>
            </a:r>
          </a:p>
        </p:txBody>
      </p:sp>
      <p:pic>
        <p:nvPicPr>
          <p:cNvPr id="13" name="slide 5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381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10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9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2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0" grpId="0"/>
      <p:bldP spid="10" grpId="1"/>
      <p:bldP spid="16" grpId="0"/>
      <p:bldP spid="1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8800" dirty="0" smtClean="0"/>
              <a:t>Friendly Advice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9600" y="2590800"/>
            <a:ext cx="2971800" cy="1752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It’s out of your hands, dear.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4100" name="Picture 4" descr="C:\Documents and Settings\BVarsho\Local Settings\Temporary Internet Files\Content.IE5\8P2FS1EN\MCj043458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2990702"/>
            <a:ext cx="2232132" cy="3867298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0" y="0"/>
            <a:ext cx="9329530" cy="6858000"/>
            <a:chOff x="381000" y="0"/>
            <a:chExt cx="838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381000" y="0"/>
              <a:ext cx="838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2"/>
            <p:cNvGrpSpPr/>
            <p:nvPr/>
          </p:nvGrpSpPr>
          <p:grpSpPr>
            <a:xfrm>
              <a:off x="1066800" y="501350"/>
              <a:ext cx="7050286" cy="6356650"/>
              <a:chOff x="533400" y="761999"/>
              <a:chExt cx="7050286" cy="6356650"/>
            </a:xfrm>
          </p:grpSpPr>
          <p:pic>
            <p:nvPicPr>
              <p:cNvPr id="9" name="Picture 2" descr="C:\Documents and Settings\BVarsho\Local Settings\Temporary Internet Files\Content.IE5\8P2FS1EN\MCBD10720_0000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3400" y="1207241"/>
                <a:ext cx="4800600" cy="5911408"/>
              </a:xfrm>
              <a:prstGeom prst="rect">
                <a:avLst/>
              </a:prstGeom>
              <a:noFill/>
            </p:spPr>
          </p:pic>
          <p:sp>
            <p:nvSpPr>
              <p:cNvPr id="11" name="PubRRectCallout"/>
              <p:cNvSpPr>
                <a:spLocks noEditPoints="1" noChangeArrowheads="1"/>
              </p:cNvSpPr>
              <p:nvPr/>
            </p:nvSpPr>
            <p:spPr bwMode="auto">
              <a:xfrm flipH="1">
                <a:off x="4267199" y="761999"/>
                <a:ext cx="3316487" cy="3537250"/>
              </a:xfrm>
              <a:custGeom>
                <a:avLst/>
                <a:gdLst>
                  <a:gd name="G0" fmla="+- 0 0 0"/>
                  <a:gd name="G1" fmla="+- 8607 0 0"/>
                  <a:gd name="T0" fmla="*/ 10800 w 21600"/>
                  <a:gd name="T1" fmla="*/ 0 h 21600"/>
                  <a:gd name="T2" fmla="*/ 0 w 21600"/>
                  <a:gd name="T3" fmla="*/ 8638 h 21600"/>
                  <a:gd name="T4" fmla="*/ 8607 w 21600"/>
                  <a:gd name="T5" fmla="*/ 21600 h 21600"/>
                  <a:gd name="T6" fmla="*/ 10800 w 21600"/>
                  <a:gd name="T7" fmla="*/ 17277 h 21600"/>
                  <a:gd name="T8" fmla="*/ 21600 w 21600"/>
                  <a:gd name="T9" fmla="*/ 8638 h 21600"/>
                  <a:gd name="T10" fmla="*/ 17694720 60000 65536"/>
                  <a:gd name="T11" fmla="*/ 11796480 60000 65536"/>
                  <a:gd name="T12" fmla="*/ 5898240 60000 65536"/>
                  <a:gd name="T13" fmla="*/ 5898240 60000 65536"/>
                  <a:gd name="T14" fmla="*/ 0 60000 65536"/>
                  <a:gd name="T15" fmla="*/ 145 w 21600"/>
                  <a:gd name="T16" fmla="*/ 145 h 21600"/>
                  <a:gd name="T17" fmla="*/ 21409 w 21600"/>
                  <a:gd name="T18" fmla="*/ 17106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532" y="0"/>
                    </a:moveTo>
                    <a:cubicBezTo>
                      <a:pt x="238" y="0"/>
                      <a:pt x="0" y="238"/>
                      <a:pt x="0" y="532"/>
                    </a:cubicBezTo>
                    <a:lnTo>
                      <a:pt x="0" y="16745"/>
                    </a:lnTo>
                    <a:cubicBezTo>
                      <a:pt x="0" y="17039"/>
                      <a:pt x="238" y="17277"/>
                      <a:pt x="532" y="17277"/>
                    </a:cubicBezTo>
                    <a:lnTo>
                      <a:pt x="2623" y="17277"/>
                    </a:lnTo>
                    <a:lnTo>
                      <a:pt x="8607" y="21600"/>
                    </a:lnTo>
                    <a:lnTo>
                      <a:pt x="6515" y="17277"/>
                    </a:lnTo>
                    <a:lnTo>
                      <a:pt x="21016" y="17277"/>
                    </a:lnTo>
                    <a:cubicBezTo>
                      <a:pt x="21339" y="17277"/>
                      <a:pt x="21600" y="17039"/>
                      <a:pt x="21600" y="16745"/>
                    </a:cubicBezTo>
                    <a:lnTo>
                      <a:pt x="21600" y="532"/>
                    </a:lnTo>
                    <a:cubicBezTo>
                      <a:pt x="21600" y="238"/>
                      <a:pt x="21339" y="0"/>
                      <a:pt x="21016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3200" b="1" dirty="0" smtClean="0"/>
                  <a:t>No disrespect,  sister, but we have an obligation and duty to do what’s right .</a:t>
                </a:r>
                <a:endParaRPr lang="en-US" b="1" dirty="0"/>
              </a:p>
            </p:txBody>
          </p:sp>
        </p:grpSp>
      </p:grpSp>
      <p:pic>
        <p:nvPicPr>
          <p:cNvPr id="13" name="slide 6b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48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4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00"/>
                            </p:stCondLst>
                            <p:childTnLst>
                              <p:par>
                                <p:cTn id="18" presetID="2" presetClass="exit" presetSubtype="2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14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4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2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1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Of Course I Integrate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133600"/>
            <a:ext cx="8229600" cy="3810000"/>
          </a:xfrm>
        </p:spPr>
        <p:txBody>
          <a:bodyPr>
            <a:noAutofit/>
          </a:bodyPr>
          <a:lstStyle/>
          <a:p>
            <a:pPr algn="l"/>
            <a:r>
              <a:rPr lang="en-US" sz="3000" dirty="0" smtClean="0">
                <a:solidFill>
                  <a:srgbClr val="C00000"/>
                </a:solidFill>
              </a:rPr>
              <a:t>I take my kids to the lab at least once a week!</a:t>
            </a:r>
          </a:p>
          <a:p>
            <a:pPr algn="l"/>
            <a:r>
              <a:rPr lang="en-US" sz="3000" dirty="0" smtClean="0">
                <a:solidFill>
                  <a:schemeClr val="tx2"/>
                </a:solidFill>
              </a:rPr>
              <a:t>I check my email throughout the day.</a:t>
            </a:r>
          </a:p>
          <a:p>
            <a:pPr algn="l"/>
            <a:r>
              <a:rPr lang="en-US" sz="3000" dirty="0" smtClean="0">
                <a:solidFill>
                  <a:srgbClr val="C00000"/>
                </a:solidFill>
              </a:rPr>
              <a:t>I show my students websites that I’ve found.</a:t>
            </a:r>
          </a:p>
          <a:p>
            <a:pPr algn="l"/>
            <a:r>
              <a:rPr lang="en-US" sz="3000" dirty="0" smtClean="0">
                <a:solidFill>
                  <a:schemeClr val="tx2"/>
                </a:solidFill>
              </a:rPr>
              <a:t>I show my students Power Point presentations all of the time!</a:t>
            </a:r>
          </a:p>
          <a:p>
            <a:pPr algn="l"/>
            <a:r>
              <a:rPr lang="en-US" sz="3000" dirty="0" smtClean="0">
                <a:solidFill>
                  <a:srgbClr val="C00000"/>
                </a:solidFill>
              </a:rPr>
              <a:t>And…. I have a web page to keep parents informed!</a:t>
            </a:r>
          </a:p>
          <a:p>
            <a:pPr algn="l"/>
            <a:endParaRPr lang="en-US" sz="3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slide 7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40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4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Student Use of Technology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8077200" cy="43434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Students</a:t>
            </a:r>
            <a:r>
              <a:rPr lang="en-US" sz="3200" dirty="0" smtClean="0">
                <a:solidFill>
                  <a:schemeClr val="tx2"/>
                </a:solidFill>
              </a:rPr>
              <a:t> use email or blogs to communicate ideas and thoughts.</a:t>
            </a:r>
          </a:p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Students</a:t>
            </a:r>
            <a:r>
              <a:rPr lang="en-US" sz="3200" dirty="0" smtClean="0">
                <a:solidFill>
                  <a:schemeClr val="tx2"/>
                </a:solidFill>
              </a:rPr>
              <a:t> create digital stories.</a:t>
            </a:r>
          </a:p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Students</a:t>
            </a:r>
            <a:r>
              <a:rPr lang="en-US" sz="3200" dirty="0" smtClean="0">
                <a:solidFill>
                  <a:schemeClr val="tx2"/>
                </a:solidFill>
              </a:rPr>
              <a:t> find and evaluate websites.</a:t>
            </a:r>
          </a:p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Students</a:t>
            </a:r>
            <a:r>
              <a:rPr lang="en-US" sz="3200" dirty="0" smtClean="0">
                <a:solidFill>
                  <a:schemeClr val="tx2"/>
                </a:solidFill>
              </a:rPr>
              <a:t> collect and analyze information.</a:t>
            </a:r>
          </a:p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Students</a:t>
            </a:r>
            <a:r>
              <a:rPr lang="en-US" sz="3200" dirty="0" smtClean="0">
                <a:solidFill>
                  <a:schemeClr val="tx2"/>
                </a:solidFill>
              </a:rPr>
              <a:t> create a visual presentation using a technology tool.  </a:t>
            </a:r>
          </a:p>
          <a:p>
            <a:pPr algn="l"/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14400" y="2057400"/>
            <a:ext cx="6705600" cy="32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Ah-hah!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329530" cy="6858000"/>
            <a:chOff x="381000" y="0"/>
            <a:chExt cx="8382000" cy="6858000"/>
          </a:xfrm>
        </p:grpSpPr>
        <p:sp>
          <p:nvSpPr>
            <p:cNvPr id="6" name="Rectangle 5"/>
            <p:cNvSpPr/>
            <p:nvPr/>
          </p:nvSpPr>
          <p:spPr>
            <a:xfrm>
              <a:off x="381000" y="0"/>
              <a:ext cx="838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12"/>
            <p:cNvGrpSpPr/>
            <p:nvPr/>
          </p:nvGrpSpPr>
          <p:grpSpPr>
            <a:xfrm>
              <a:off x="1066800" y="501350"/>
              <a:ext cx="7050286" cy="6356650"/>
              <a:chOff x="533400" y="761999"/>
              <a:chExt cx="7050286" cy="6356650"/>
            </a:xfrm>
          </p:grpSpPr>
          <p:pic>
            <p:nvPicPr>
              <p:cNvPr id="8" name="Picture 2" descr="C:\Documents and Settings\BVarsho\Local Settings\Temporary Internet Files\Content.IE5\8P2FS1EN\MCBD10720_0000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3400" y="1207241"/>
                <a:ext cx="4800600" cy="5911408"/>
              </a:xfrm>
              <a:prstGeom prst="rect">
                <a:avLst/>
              </a:prstGeom>
              <a:noFill/>
            </p:spPr>
          </p:pic>
          <p:sp>
            <p:nvSpPr>
              <p:cNvPr id="9" name="PubRRectCallout"/>
              <p:cNvSpPr>
                <a:spLocks noEditPoints="1" noChangeArrowheads="1"/>
              </p:cNvSpPr>
              <p:nvPr/>
            </p:nvSpPr>
            <p:spPr bwMode="auto">
              <a:xfrm flipH="1">
                <a:off x="4267199" y="761999"/>
                <a:ext cx="3316487" cy="3537250"/>
              </a:xfrm>
              <a:custGeom>
                <a:avLst/>
                <a:gdLst>
                  <a:gd name="G0" fmla="+- 0 0 0"/>
                  <a:gd name="G1" fmla="+- 8607 0 0"/>
                  <a:gd name="T0" fmla="*/ 10800 w 21600"/>
                  <a:gd name="T1" fmla="*/ 0 h 21600"/>
                  <a:gd name="T2" fmla="*/ 0 w 21600"/>
                  <a:gd name="T3" fmla="*/ 8638 h 21600"/>
                  <a:gd name="T4" fmla="*/ 8607 w 21600"/>
                  <a:gd name="T5" fmla="*/ 21600 h 21600"/>
                  <a:gd name="T6" fmla="*/ 10800 w 21600"/>
                  <a:gd name="T7" fmla="*/ 17277 h 21600"/>
                  <a:gd name="T8" fmla="*/ 21600 w 21600"/>
                  <a:gd name="T9" fmla="*/ 8638 h 21600"/>
                  <a:gd name="T10" fmla="*/ 17694720 60000 65536"/>
                  <a:gd name="T11" fmla="*/ 11796480 60000 65536"/>
                  <a:gd name="T12" fmla="*/ 5898240 60000 65536"/>
                  <a:gd name="T13" fmla="*/ 5898240 60000 65536"/>
                  <a:gd name="T14" fmla="*/ 0 60000 65536"/>
                  <a:gd name="T15" fmla="*/ 145 w 21600"/>
                  <a:gd name="T16" fmla="*/ 145 h 21600"/>
                  <a:gd name="T17" fmla="*/ 21409 w 21600"/>
                  <a:gd name="T18" fmla="*/ 17106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532" y="0"/>
                    </a:moveTo>
                    <a:cubicBezTo>
                      <a:pt x="238" y="0"/>
                      <a:pt x="0" y="238"/>
                      <a:pt x="0" y="532"/>
                    </a:cubicBezTo>
                    <a:lnTo>
                      <a:pt x="0" y="16745"/>
                    </a:lnTo>
                    <a:cubicBezTo>
                      <a:pt x="0" y="17039"/>
                      <a:pt x="238" y="17277"/>
                      <a:pt x="532" y="17277"/>
                    </a:cubicBezTo>
                    <a:lnTo>
                      <a:pt x="2623" y="17277"/>
                    </a:lnTo>
                    <a:lnTo>
                      <a:pt x="8607" y="21600"/>
                    </a:lnTo>
                    <a:lnTo>
                      <a:pt x="6515" y="17277"/>
                    </a:lnTo>
                    <a:lnTo>
                      <a:pt x="21016" y="17277"/>
                    </a:lnTo>
                    <a:cubicBezTo>
                      <a:pt x="21339" y="17277"/>
                      <a:pt x="21600" y="17039"/>
                      <a:pt x="21600" y="16745"/>
                    </a:cubicBezTo>
                    <a:lnTo>
                      <a:pt x="21600" y="532"/>
                    </a:lnTo>
                    <a:cubicBezTo>
                      <a:pt x="21600" y="238"/>
                      <a:pt x="21339" y="0"/>
                      <a:pt x="21016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2800" b="1" dirty="0" smtClean="0"/>
                  <a:t>It’s about time you figured this out. Now get back to work and figure out how you’re going to share with the rest of the troops. </a:t>
                </a:r>
                <a:endParaRPr lang="en-US" sz="1600" b="1" dirty="0"/>
              </a:p>
            </p:txBody>
          </p:sp>
        </p:grpSp>
      </p:grpSp>
      <p:pic>
        <p:nvPicPr>
          <p:cNvPr id="12" name="slide 9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487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61905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en-US" sz="6000" dirty="0" smtClean="0"/>
              <a:t>What’s Next?</a:t>
            </a:r>
            <a:endParaRPr lang="en-US" sz="6000" dirty="0"/>
          </a:p>
        </p:txBody>
      </p:sp>
      <p:pic>
        <p:nvPicPr>
          <p:cNvPr id="1028" name="Picture 4" descr="C:\Documents and Settings\BVarsho\Local Settings\Temporary Internet Files\Content.IE5\4X2JGH2V\MCj008228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4879275" cy="493268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943600" y="1905000"/>
            <a:ext cx="2819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 ….and this is an example of a survey they will create.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….and  this is the website we’re going to use to set up a blog. 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...and here’s a spreadsheet that they’ll create to analyze their data.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…and here’s an assessment they will use to evaluate their peers. 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481930" cy="6858000"/>
            <a:chOff x="-2380784" y="0"/>
            <a:chExt cx="8382000" cy="6858000"/>
          </a:xfrm>
        </p:grpSpPr>
        <p:sp>
          <p:nvSpPr>
            <p:cNvPr id="6" name="Rectangle 5"/>
            <p:cNvSpPr/>
            <p:nvPr/>
          </p:nvSpPr>
          <p:spPr>
            <a:xfrm>
              <a:off x="-2380784" y="0"/>
              <a:ext cx="838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12"/>
            <p:cNvGrpSpPr/>
            <p:nvPr/>
          </p:nvGrpSpPr>
          <p:grpSpPr>
            <a:xfrm>
              <a:off x="-1707178" y="445242"/>
              <a:ext cx="7409665" cy="5911408"/>
              <a:chOff x="-2240578" y="705891"/>
              <a:chExt cx="7409665" cy="5911408"/>
            </a:xfrm>
          </p:grpSpPr>
          <p:pic>
            <p:nvPicPr>
              <p:cNvPr id="8" name="Picture 2" descr="C:\Documents and Settings\BVarsho\Local Settings\Temporary Internet Files\Content.IE5\8P2FS1EN\MCBD10720_0000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-2240578" y="705891"/>
                <a:ext cx="4800600" cy="5911408"/>
              </a:xfrm>
              <a:prstGeom prst="rect">
                <a:avLst/>
              </a:prstGeom>
              <a:noFill/>
            </p:spPr>
          </p:pic>
          <p:sp>
            <p:nvSpPr>
              <p:cNvPr id="9" name="PubRRectCallout"/>
              <p:cNvSpPr>
                <a:spLocks noEditPoints="1" noChangeArrowheads="1"/>
              </p:cNvSpPr>
              <p:nvPr/>
            </p:nvSpPr>
            <p:spPr bwMode="auto">
              <a:xfrm flipH="1">
                <a:off x="1531615" y="946449"/>
                <a:ext cx="3637472" cy="4572000"/>
              </a:xfrm>
              <a:custGeom>
                <a:avLst/>
                <a:gdLst>
                  <a:gd name="G0" fmla="+- 0 0 0"/>
                  <a:gd name="G1" fmla="+- 8607 0 0"/>
                  <a:gd name="T0" fmla="*/ 10800 w 21600"/>
                  <a:gd name="T1" fmla="*/ 0 h 21600"/>
                  <a:gd name="T2" fmla="*/ 0 w 21600"/>
                  <a:gd name="T3" fmla="*/ 8638 h 21600"/>
                  <a:gd name="T4" fmla="*/ 8607 w 21600"/>
                  <a:gd name="T5" fmla="*/ 21600 h 21600"/>
                  <a:gd name="T6" fmla="*/ 10800 w 21600"/>
                  <a:gd name="T7" fmla="*/ 17277 h 21600"/>
                  <a:gd name="T8" fmla="*/ 21600 w 21600"/>
                  <a:gd name="T9" fmla="*/ 8638 h 21600"/>
                  <a:gd name="T10" fmla="*/ 17694720 60000 65536"/>
                  <a:gd name="T11" fmla="*/ 11796480 60000 65536"/>
                  <a:gd name="T12" fmla="*/ 5898240 60000 65536"/>
                  <a:gd name="T13" fmla="*/ 5898240 60000 65536"/>
                  <a:gd name="T14" fmla="*/ 0 60000 65536"/>
                  <a:gd name="T15" fmla="*/ 145 w 21600"/>
                  <a:gd name="T16" fmla="*/ 145 h 21600"/>
                  <a:gd name="T17" fmla="*/ 21409 w 21600"/>
                  <a:gd name="T18" fmla="*/ 17106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532" y="0"/>
                    </a:moveTo>
                    <a:cubicBezTo>
                      <a:pt x="238" y="0"/>
                      <a:pt x="0" y="238"/>
                      <a:pt x="0" y="532"/>
                    </a:cubicBezTo>
                    <a:lnTo>
                      <a:pt x="0" y="16745"/>
                    </a:lnTo>
                    <a:cubicBezTo>
                      <a:pt x="0" y="17039"/>
                      <a:pt x="238" y="17277"/>
                      <a:pt x="532" y="17277"/>
                    </a:cubicBezTo>
                    <a:lnTo>
                      <a:pt x="2623" y="17277"/>
                    </a:lnTo>
                    <a:lnTo>
                      <a:pt x="8607" y="21600"/>
                    </a:lnTo>
                    <a:lnTo>
                      <a:pt x="6515" y="17277"/>
                    </a:lnTo>
                    <a:lnTo>
                      <a:pt x="21016" y="17277"/>
                    </a:lnTo>
                    <a:cubicBezTo>
                      <a:pt x="21339" y="17277"/>
                      <a:pt x="21600" y="17039"/>
                      <a:pt x="21600" y="16745"/>
                    </a:cubicBezTo>
                    <a:lnTo>
                      <a:pt x="21600" y="532"/>
                    </a:lnTo>
                    <a:cubicBezTo>
                      <a:pt x="21600" y="238"/>
                      <a:pt x="21339" y="0"/>
                      <a:pt x="21016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3200" b="1" dirty="0" smtClean="0"/>
                  <a:t>Well done, people.</a:t>
                </a:r>
              </a:p>
              <a:p>
                <a:r>
                  <a:rPr lang="en-US" sz="3200" b="1" dirty="0" smtClean="0"/>
                  <a:t>You’ve survived Technology Boot Camp. Now get back to work or you’ll be </a:t>
                </a:r>
                <a:r>
                  <a:rPr lang="en-US" sz="3200" b="1" dirty="0" err="1" smtClean="0"/>
                  <a:t>scrubbin</a:t>
                </a:r>
                <a:r>
                  <a:rPr lang="en-US" sz="3200" b="1" dirty="0" smtClean="0"/>
                  <a:t>’ garbage cans..</a:t>
                </a:r>
                <a:endParaRPr lang="en-US" b="1" dirty="0"/>
              </a:p>
            </p:txBody>
          </p:sp>
        </p:grpSp>
      </p:grpSp>
      <p:pic>
        <p:nvPicPr>
          <p:cNvPr id="11" name="slide 10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321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2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2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2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592</TotalTime>
  <Words>418</Words>
  <Application>Microsoft Office PowerPoint</Application>
  <PresentationFormat>On-screen Show (4:3)</PresentationFormat>
  <Paragraphs>65</Paragraphs>
  <Slides>9</Slides>
  <Notes>9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The Big Ah-hah </vt:lpstr>
      <vt:lpstr>The Morning of Day 1</vt:lpstr>
      <vt:lpstr>End of Day 1</vt:lpstr>
      <vt:lpstr>Day 2</vt:lpstr>
      <vt:lpstr>End of Day 2</vt:lpstr>
      <vt:lpstr>Friendly Advice</vt:lpstr>
      <vt:lpstr>Of Course I Integrate Technology</vt:lpstr>
      <vt:lpstr>Student Use of Technology</vt:lpstr>
      <vt:lpstr>What’s Next?</vt:lpstr>
    </vt:vector>
  </TitlesOfParts>
  <Company>Kimberly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 Essentials Training Days</dc:title>
  <dc:creator>BVarsho</dc:creator>
  <cp:lastModifiedBy>BVarsho</cp:lastModifiedBy>
  <cp:revision>102</cp:revision>
  <dcterms:created xsi:type="dcterms:W3CDTF">2010-03-01T16:04:55Z</dcterms:created>
  <dcterms:modified xsi:type="dcterms:W3CDTF">2010-03-05T15:03:42Z</dcterms:modified>
</cp:coreProperties>
</file>